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6" r:id="rId2"/>
    <p:sldId id="324" r:id="rId3"/>
    <p:sldId id="327" r:id="rId4"/>
    <p:sldId id="328" r:id="rId5"/>
    <p:sldId id="325" r:id="rId6"/>
    <p:sldId id="314" r:id="rId7"/>
    <p:sldId id="326" r:id="rId8"/>
    <p:sldId id="262" r:id="rId9"/>
    <p:sldId id="263" r:id="rId10"/>
    <p:sldId id="302" r:id="rId11"/>
    <p:sldId id="305" r:id="rId12"/>
    <p:sldId id="306" r:id="rId13"/>
    <p:sldId id="307" r:id="rId14"/>
    <p:sldId id="316" r:id="rId15"/>
    <p:sldId id="266" r:id="rId16"/>
    <p:sldId id="267" r:id="rId17"/>
    <p:sldId id="300" r:id="rId18"/>
    <p:sldId id="317" r:id="rId19"/>
    <p:sldId id="343" r:id="rId20"/>
    <p:sldId id="318" r:id="rId21"/>
    <p:sldId id="269" r:id="rId22"/>
    <p:sldId id="344" r:id="rId23"/>
    <p:sldId id="329" r:id="rId24"/>
    <p:sldId id="331" r:id="rId25"/>
    <p:sldId id="282" r:id="rId26"/>
    <p:sldId id="332" r:id="rId27"/>
    <p:sldId id="333" r:id="rId28"/>
    <p:sldId id="334" r:id="rId29"/>
    <p:sldId id="319" r:id="rId30"/>
    <p:sldId id="337" r:id="rId31"/>
    <p:sldId id="296" r:id="rId32"/>
    <p:sldId id="274" r:id="rId33"/>
    <p:sldId id="276" r:id="rId34"/>
    <p:sldId id="34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2" autoAdjust="0"/>
    <p:restoredTop sz="71401"/>
  </p:normalViewPr>
  <p:slideViewPr>
    <p:cSldViewPr snapToGrid="0">
      <p:cViewPr varScale="1">
        <p:scale>
          <a:sx n="57" d="100"/>
          <a:sy n="57" d="100"/>
        </p:scale>
        <p:origin x="1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A624-1A79-4B9B-8D3A-99871E400AFC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02B7F-F9CF-4545-A86C-1BB945E9C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5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23F52-7073-8949-B30D-D4FF45632691}" type="slidenum">
              <a:rPr lang="en-US" altLang="x-none" sz="1200"/>
              <a:pPr eaLnBrk="1" hangingPunct="1"/>
              <a:t>2</a:t>
            </a:fld>
            <a:endParaRPr lang="en-US" altLang="x-none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41953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4EFD64-0696-F849-BC78-7ECAE0A0E31B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20319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92F964D-11B2-4272-A9AC-FC705C33AE87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3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610CC63-5DEE-274D-AABD-61A0390DA46E}" type="slidenum">
              <a:rPr lang="en-US" altLang="x-none" sz="1200"/>
              <a:pPr eaLnBrk="1" hangingPunct="1"/>
              <a:t>34</a:t>
            </a:fld>
            <a:endParaRPr lang="en-US" altLang="x-none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http://mysite.verizon.net/mhieb/WVFossils/Carboniferous_climate.html</a:t>
            </a:r>
          </a:p>
        </p:txBody>
      </p:sp>
    </p:spTree>
    <p:extLst>
      <p:ext uri="{BB962C8B-B14F-4D97-AF65-F5344CB8AC3E}">
        <p14:creationId xmlns:p14="http://schemas.microsoft.com/office/powerpoint/2010/main" val="85449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AF29F9D-6DDB-3844-A030-999E85D73761}" type="slidenum">
              <a:rPr lang="en-US" altLang="x-none" sz="1200"/>
              <a:pPr eaLnBrk="1" hangingPunct="1"/>
              <a:t>3</a:t>
            </a:fld>
            <a:endParaRPr lang="en-US" altLang="x-none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http://channel.nationalgeographic.com/channel/videos/ice-age-cycles/</a:t>
            </a:r>
          </a:p>
        </p:txBody>
      </p:sp>
    </p:spTree>
    <p:extLst>
      <p:ext uri="{BB962C8B-B14F-4D97-AF65-F5344CB8AC3E}">
        <p14:creationId xmlns:p14="http://schemas.microsoft.com/office/powerpoint/2010/main" val="74792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E4578D9-1C8C-4D45-992D-399DEB6F3C13}" type="slidenum">
              <a:rPr lang="en-US" altLang="x-none" sz="1200"/>
              <a:pPr eaLnBrk="1" hangingPunct="1"/>
              <a:t>4</a:t>
            </a:fld>
            <a:endParaRPr lang="en-US" altLang="x-none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http://star.arm.ac.uk/climate/intro.html</a:t>
            </a:r>
          </a:p>
          <a:p>
            <a:pPr eaLnBrk="1" hangingPunct="1"/>
            <a:r>
              <a:rPr lang="en-US" altLang="x-none"/>
              <a:t>http://earth.usc.edu/~geol150/evolution/lastmillenia.html</a:t>
            </a:r>
          </a:p>
        </p:txBody>
      </p:sp>
    </p:spTree>
    <p:extLst>
      <p:ext uri="{BB962C8B-B14F-4D97-AF65-F5344CB8AC3E}">
        <p14:creationId xmlns:p14="http://schemas.microsoft.com/office/powerpoint/2010/main" val="104782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07A6F2-735C-0345-8F4A-67301F9FD1BF}" type="slidenum">
              <a:rPr lang="en-US" altLang="x-none" sz="1200"/>
              <a:pPr eaLnBrk="1" hangingPunct="1"/>
              <a:t>5</a:t>
            </a:fld>
            <a:endParaRPr lang="en-US" altLang="x-none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x-none"/>
              <a:t>http://earthobservatory.nasa.gov/Newsroom/NasaNews/2002/200207099816.html</a:t>
            </a:r>
          </a:p>
        </p:txBody>
      </p:sp>
    </p:spTree>
    <p:extLst>
      <p:ext uri="{BB962C8B-B14F-4D97-AF65-F5344CB8AC3E}">
        <p14:creationId xmlns:p14="http://schemas.microsoft.com/office/powerpoint/2010/main" val="207534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BD9B9F1-33A2-DC4D-8FE7-07E69A92C2F3}" type="slidenum">
              <a:rPr lang="en-US" altLang="x-none" sz="1200"/>
              <a:pPr eaLnBrk="1" hangingPunct="1"/>
              <a:t>7</a:t>
            </a:fld>
            <a:endParaRPr lang="en-US" altLang="x-none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6342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Tell students how to read the graphs they will be generating.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from high school introductory algebra that: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the independent variable, which is in this first data set time (years)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the dependent variable, which is in this case average global temperature (</a:t>
            </a:r>
            <a:r>
              <a:rPr lang="en-US" sz="1200" kern="1200" baseline="30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the slope of the line (</a:t>
            </a:r>
            <a:r>
              <a:rPr lang="en-US" sz="1200" kern="1200" baseline="30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/year), which indicates the relationship between the two variables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= the average global temperature in the year that we begin our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02B7F-F9CF-4545-A86C-1BB945E9CC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02B7F-F9CF-4545-A86C-1BB945E9CC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1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http://www.globalchange.umich.edu/globalchange1/current/labs/Lab10_Vostok/Vostok.htm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255B7-C8E9-4510-81F0-1453C5AD33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http://www.globalchange.umich.edu/globalchange1/current/labs/Lab10_Vostok/Vostok.htm</a:t>
            </a:r>
          </a:p>
          <a:p>
            <a:r>
              <a:rPr lang="en-US" dirty="0" smtClean="0"/>
              <a:t>Evaporation</a:t>
            </a:r>
            <a:r>
              <a:rPr lang="en-US" baseline="0" dirty="0" smtClean="0"/>
              <a:t> preferentially includes the lighter isotope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255B7-C8E9-4510-81F0-1453C5AD33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3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30DE-E871-4F53-8477-45557F60975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D8D4A-2F0A-4861-ACB6-78509A18F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bs.giss.nasa.gov/docs/2010/2010_Hansen_etal_1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51" y="1024961"/>
            <a:ext cx="8157949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EDDIE: Climate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151" y="3149216"/>
            <a:ext cx="7953322" cy="2209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O’Reilly</a:t>
            </a:r>
            <a:r>
              <a:rPr lang="en-US" sz="2000" dirty="0"/>
              <a:t>, C.M., D.C. Richardson, and R.D. </a:t>
            </a:r>
            <a:r>
              <a:rPr lang="en-US" sz="2000" dirty="0" err="1"/>
              <a:t>Gougis</a:t>
            </a:r>
            <a:r>
              <a:rPr lang="en-US" sz="2000" dirty="0"/>
              <a:t>. 15 March 2017. Project EDDIE: Climate Change. </a:t>
            </a:r>
            <a:r>
              <a:rPr lang="en-US" sz="2000" dirty="0" smtClean="0">
                <a:solidFill>
                  <a:schemeClr val="tx1"/>
                </a:solidFill>
              </a:rPr>
              <a:t>Project EDDIE Module 8, Version 1.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Module </a:t>
            </a:r>
            <a:r>
              <a:rPr lang="en-US" sz="2000" dirty="0" smtClean="0">
                <a:solidFill>
                  <a:srgbClr val="000000"/>
                </a:solidFill>
              </a:rPr>
              <a:t>development was supported by NSF DEB </a:t>
            </a:r>
            <a:r>
              <a:rPr lang="en-US" sz="2000" dirty="0">
                <a:solidFill>
                  <a:schemeClr val="tx1"/>
                </a:solidFill>
              </a:rPr>
              <a:t>1245707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 descr="C:\Users\cmoreil\AppData\Local\Temp\NAGT1.jpg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8" y="5943600"/>
            <a:ext cx="819722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moreil\AppData\Local\Temp\ISU seal CeMast_logo 1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06" y="5943600"/>
            <a:ext cx="2424494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1" y="5943600"/>
            <a:ext cx="1811431" cy="594360"/>
          </a:xfrm>
          <a:prstGeom prst="rect">
            <a:avLst/>
          </a:prstGeom>
        </p:spPr>
      </p:pic>
      <p:pic>
        <p:nvPicPr>
          <p:cNvPr id="9" name="Picture 8" descr="http://www.nsf.gov/images/logos/nsf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53" y="5943600"/>
            <a:ext cx="594360" cy="594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5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308" y="881772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6479" y="2388648"/>
            <a:ext cx="4321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y = m*x + b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 rotWithShape="1">
          <a:blip r:embed="rId3">
            <a:grayscl/>
          </a:blip>
          <a:srcRect l="65068" t="31003" r="23561" b="34991"/>
          <a:stretch/>
        </p:blipFill>
        <p:spPr bwMode="auto">
          <a:xfrm>
            <a:off x="328464" y="2237792"/>
            <a:ext cx="3327246" cy="2798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10987" y="3233052"/>
            <a:ext cx="919480" cy="624840"/>
            <a:chOff x="0" y="0"/>
            <a:chExt cx="919480" cy="624840"/>
          </a:xfrm>
        </p:grpSpPr>
        <p:sp>
          <p:nvSpPr>
            <p:cNvPr id="14" name="Text Box 693"/>
            <p:cNvSpPr txBox="1"/>
            <p:nvPr/>
          </p:nvSpPr>
          <p:spPr>
            <a:xfrm>
              <a:off x="599440" y="0"/>
              <a:ext cx="320040" cy="2387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effectLst/>
                  <a:ea typeface="Calibri"/>
                  <a:cs typeface="Times New Roman"/>
                </a:rPr>
                <a:t>m</a:t>
              </a:r>
            </a:p>
          </p:txBody>
        </p:sp>
        <p:sp>
          <p:nvSpPr>
            <p:cNvPr id="13" name="Text Box 695"/>
            <p:cNvSpPr txBox="1"/>
            <p:nvPr/>
          </p:nvSpPr>
          <p:spPr>
            <a:xfrm>
              <a:off x="0" y="386080"/>
              <a:ext cx="198120" cy="2387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effectLst/>
                  <a:ea typeface="Calibri"/>
                  <a:cs typeface="Times New Roman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6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61" y="2608525"/>
            <a:ext cx="4481616" cy="269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563316" y="2987850"/>
            <a:ext cx="1843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~0</a:t>
            </a:r>
          </a:p>
          <a:p>
            <a:pPr algn="ctr"/>
            <a:r>
              <a:rPr lang="en-US" sz="3000" dirty="0"/>
              <a:t>0% of variability explained </a:t>
            </a:r>
            <a:endParaRPr lang="en-US" sz="30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32292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61" y="2609956"/>
            <a:ext cx="4481616" cy="269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588690" y="2755350"/>
            <a:ext cx="20268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~1</a:t>
            </a:r>
          </a:p>
          <a:p>
            <a:pPr algn="ctr"/>
            <a:r>
              <a:rPr lang="en-US" sz="3000" dirty="0"/>
              <a:t>100% of variability explained,</a:t>
            </a:r>
          </a:p>
          <a:p>
            <a:pPr algn="ctr"/>
            <a:r>
              <a:rPr lang="en-US" sz="3000" dirty="0"/>
              <a:t>perfect line </a:t>
            </a:r>
            <a:endParaRPr lang="en-US" sz="30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13663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652" y="2474762"/>
            <a:ext cx="5067336" cy="305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719433" y="2663148"/>
            <a:ext cx="3003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&gt;0.3</a:t>
            </a:r>
          </a:p>
          <a:p>
            <a:pPr algn="ctr"/>
            <a:r>
              <a:rPr lang="en-US" sz="2800" dirty="0"/>
              <a:t>30% of variability explained,</a:t>
            </a:r>
          </a:p>
          <a:p>
            <a:pPr algn="ctr"/>
            <a:r>
              <a:rPr lang="en-US" sz="2800" dirty="0"/>
              <a:t>Possible predictor but other drivers are playing a role</a:t>
            </a:r>
            <a:endParaRPr lang="en-US" sz="28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448652" y="1572594"/>
            <a:ext cx="6236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  <a:r>
              <a:rPr lang="en-US" sz="3000" baseline="30000" dirty="0"/>
              <a:t>2</a:t>
            </a:r>
            <a:r>
              <a:rPr lang="en-US" sz="3000" dirty="0"/>
              <a:t>=proportion of variation explained</a:t>
            </a:r>
            <a:r>
              <a:rPr lang="en-US" sz="3000" baseline="300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760" y="947107"/>
            <a:ext cx="702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2229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Question 1:</a:t>
            </a:r>
            <a:r>
              <a:rPr lang="en-US" sz="3200" dirty="0" smtClean="0"/>
              <a:t> Is this global temperature changing over time? Is earth ‘warming’? If so, at what rate?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2074127"/>
            <a:ext cx="7886700" cy="4102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Activity A</a:t>
            </a:r>
            <a:r>
              <a:rPr lang="en-US" sz="3000" dirty="0">
                <a:solidFill>
                  <a:srgbClr val="FF0000"/>
                </a:solidFill>
              </a:rPr>
              <a:t>: graph the global average temperature found in your </a:t>
            </a:r>
            <a:r>
              <a:rPr lang="en-US" sz="3000" dirty="0" smtClean="0">
                <a:solidFill>
                  <a:srgbClr val="FF0000"/>
                </a:solidFill>
              </a:rPr>
              <a:t>dataset and create a linear model to determine the rate of change.</a:t>
            </a: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Be </a:t>
            </a:r>
            <a:r>
              <a:rPr lang="en-US" sz="3000" dirty="0"/>
              <a:t>careful with units for rate!</a:t>
            </a:r>
          </a:p>
          <a:p>
            <a:pPr marL="0" indent="0">
              <a:buNone/>
            </a:pPr>
            <a:r>
              <a:rPr lang="en-US" sz="3000" dirty="0"/>
              <a:t>		 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07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Question 2</a:t>
            </a:r>
            <a:r>
              <a:rPr lang="en-US" sz="3200" dirty="0" smtClean="0"/>
              <a:t>: What might be causing this change in global average temperature?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are the options?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61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378" y="1310136"/>
            <a:ext cx="7535244" cy="440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5434642" y="2784063"/>
            <a:ext cx="2484407" cy="280711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855790" y="3011523"/>
            <a:ext cx="1714465" cy="1027204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25" dirty="0">
                <a:solidFill>
                  <a:srgbClr val="FFFF00"/>
                </a:solidFill>
              </a:rPr>
              <a:t>Greenhouse gases play a role!</a:t>
            </a:r>
          </a:p>
        </p:txBody>
      </p:sp>
    </p:spTree>
    <p:extLst>
      <p:ext uri="{BB962C8B-B14F-4D97-AF65-F5344CB8AC3E}">
        <p14:creationId xmlns:p14="http://schemas.microsoft.com/office/powerpoint/2010/main" val="2050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92" y="655392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Mauna Loa CO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 dataset</a:t>
            </a:r>
            <a:endParaRPr lang="en-US" sz="3600" dirty="0"/>
          </a:p>
        </p:txBody>
      </p:sp>
      <p:pic>
        <p:nvPicPr>
          <p:cNvPr id="1026" name="Picture 2" descr="Map showing location of Mauna Loa, Hawaii, U.S.A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" y="1649564"/>
            <a:ext cx="3900543" cy="18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 of Hawai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7" y="1553008"/>
            <a:ext cx="5326643" cy="38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76798" y="3545716"/>
            <a:ext cx="3474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Dave Keeling started measuring the CO2 concentration in air in 1958</a:t>
            </a:r>
          </a:p>
          <a:p>
            <a:endParaRPr lang="en-US" dirty="0"/>
          </a:p>
          <a:p>
            <a:r>
              <a:rPr lang="en-US" dirty="0"/>
              <a:t>Collected air in vacuum cleared glass flasks and measured CO2 content (masking tape holds the glass in case of implosion)</a:t>
            </a:r>
          </a:p>
          <a:p>
            <a:endParaRPr lang="en-US" dirty="0"/>
          </a:p>
          <a:p>
            <a:r>
              <a:rPr lang="en-US" dirty="0"/>
              <a:t>Still measured with the method today (as well as sensors) </a:t>
            </a:r>
          </a:p>
          <a:p>
            <a:endParaRPr lang="en-US" dirty="0"/>
          </a:p>
        </p:txBody>
      </p:sp>
      <p:pic>
        <p:nvPicPr>
          <p:cNvPr id="1030" name="Picture 6" descr="http://societyandspace.files.wordpress.com/2013/07/keeling-flas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242" y="3025657"/>
            <a:ext cx="2681334" cy="235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22844" y="5178615"/>
            <a:ext cx="1487277" cy="715581"/>
          </a:xfrm>
          <a:prstGeom prst="rect">
            <a:avLst/>
          </a:prstGeom>
          <a:solidFill>
            <a:srgbClr val="F2F2F2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Original flask at Science Museum in London</a:t>
            </a:r>
          </a:p>
        </p:txBody>
      </p:sp>
    </p:spTree>
    <p:extLst>
      <p:ext uri="{BB962C8B-B14F-4D97-AF65-F5344CB8AC3E}">
        <p14:creationId xmlns:p14="http://schemas.microsoft.com/office/powerpoint/2010/main" val="15829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509873"/>
            <a:ext cx="7886700" cy="22130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28650" y="203468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Activity </a:t>
            </a:r>
            <a:r>
              <a:rPr lang="en-US" sz="3000" b="1" dirty="0" smtClean="0">
                <a:solidFill>
                  <a:srgbClr val="FF0000"/>
                </a:solidFill>
              </a:rPr>
              <a:t>A</a:t>
            </a:r>
            <a:r>
              <a:rPr lang="en-US" sz="3000" dirty="0" smtClean="0">
                <a:solidFill>
                  <a:srgbClr val="FF0000"/>
                </a:solidFill>
              </a:rPr>
              <a:t>: Graph </a:t>
            </a:r>
            <a:r>
              <a:rPr lang="en-US" sz="3000" dirty="0">
                <a:solidFill>
                  <a:srgbClr val="FF0000"/>
                </a:solidFill>
              </a:rPr>
              <a:t>the Mauna Loa CO</a:t>
            </a:r>
            <a:r>
              <a:rPr lang="en-US" sz="3000" baseline="-25000" dirty="0">
                <a:solidFill>
                  <a:srgbClr val="FF0000"/>
                </a:solidFill>
              </a:rPr>
              <a:t>2</a:t>
            </a:r>
            <a:r>
              <a:rPr lang="en-US" sz="3000" dirty="0">
                <a:solidFill>
                  <a:srgbClr val="FF0000"/>
                </a:solidFill>
              </a:rPr>
              <a:t> concentration </a:t>
            </a:r>
            <a:r>
              <a:rPr lang="en-US" sz="3000" dirty="0" smtClean="0">
                <a:solidFill>
                  <a:srgbClr val="FF0000"/>
                </a:solidFill>
              </a:rPr>
              <a:t>dataset.</a:t>
            </a:r>
            <a:endParaRPr lang="en-US" sz="2625" dirty="0"/>
          </a:p>
          <a:p>
            <a:pPr marL="0" indent="0">
              <a:buNone/>
            </a:pPr>
            <a:endParaRPr lang="en-US" sz="2625" dirty="0"/>
          </a:p>
          <a:p>
            <a:pPr marL="0" indent="0">
              <a:buNone/>
            </a:pPr>
            <a:r>
              <a:rPr lang="en-US" sz="2625" dirty="0"/>
              <a:t> </a:t>
            </a:r>
          </a:p>
          <a:p>
            <a:pPr marL="0" indent="0">
              <a:buNone/>
            </a:pPr>
            <a:endParaRPr lang="en-US" sz="2625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Question 2</a:t>
            </a:r>
            <a:r>
              <a:rPr lang="en-US" sz="3200" dirty="0" smtClean="0"/>
              <a:t>: What might be causing this change in global average temperature?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70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509873"/>
            <a:ext cx="7886700" cy="22130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28650" y="203468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Activity B</a:t>
            </a:r>
            <a:r>
              <a:rPr lang="en-US" sz="3000" dirty="0" smtClean="0">
                <a:solidFill>
                  <a:srgbClr val="FF0000"/>
                </a:solidFill>
              </a:rPr>
              <a:t>: Graph temperature and CO</a:t>
            </a:r>
            <a:r>
              <a:rPr lang="en-US" sz="3000" baseline="-25000" dirty="0" smtClean="0">
                <a:solidFill>
                  <a:srgbClr val="FF0000"/>
                </a:solidFill>
              </a:rPr>
              <a:t>2</a:t>
            </a:r>
            <a:r>
              <a:rPr lang="en-US" sz="3000" dirty="0" smtClean="0">
                <a:solidFill>
                  <a:srgbClr val="FF0000"/>
                </a:solidFill>
              </a:rPr>
              <a:t> concentrations over the same time period. </a:t>
            </a:r>
            <a:endParaRPr lang="en-US" sz="2625" dirty="0"/>
          </a:p>
          <a:p>
            <a:pPr marL="0" indent="0">
              <a:buNone/>
            </a:pPr>
            <a:endParaRPr lang="en-US" sz="2625" dirty="0"/>
          </a:p>
          <a:p>
            <a:pPr marL="0" indent="0">
              <a:buNone/>
            </a:pPr>
            <a:r>
              <a:rPr lang="en-US" sz="2625" dirty="0"/>
              <a:t> </a:t>
            </a:r>
          </a:p>
          <a:p>
            <a:pPr marL="0" indent="0">
              <a:buNone/>
            </a:pPr>
            <a:endParaRPr lang="en-US" sz="2625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Question 3</a:t>
            </a:r>
            <a:r>
              <a:rPr lang="en-US" sz="3200" dirty="0" smtClean="0"/>
              <a:t>: How are temperature and CO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54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/>
              <a:t>What controls the Earth’s temperature?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pPr eaLnBrk="1" hangingPunct="1"/>
            <a:r>
              <a:rPr lang="en-US" altLang="x-none"/>
              <a:t>Amount of energy received by the sun</a:t>
            </a:r>
          </a:p>
          <a:p>
            <a:pPr eaLnBrk="1" hangingPunct="1"/>
            <a:r>
              <a:rPr lang="en-US" altLang="x-none" dirty="0"/>
              <a:t>Reflection vs absorption of sun’s energy (albedo)</a:t>
            </a:r>
          </a:p>
          <a:p>
            <a:pPr eaLnBrk="1" hangingPunct="1"/>
            <a:r>
              <a:rPr lang="en-US" altLang="x-none" dirty="0"/>
              <a:t>The amount of energy retained by the earth’s atmosphere.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r="10527"/>
          <a:stretch>
            <a:fillRect/>
          </a:stretch>
        </p:blipFill>
        <p:spPr bwMode="auto">
          <a:xfrm>
            <a:off x="4648200" y="1600200"/>
            <a:ext cx="4114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8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52144"/>
            <a:ext cx="7886700" cy="61872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But this is only recent history…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72452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earth is 4.54 billion years old</a:t>
            </a:r>
          </a:p>
          <a:p>
            <a:r>
              <a:rPr lang="en-US" dirty="0" smtClean="0"/>
              <a:t>The last ice age was 110,000 to 12,000 years ago with peak glaciation 22,000 years ago</a:t>
            </a:r>
          </a:p>
          <a:p>
            <a:pPr lvl="1"/>
            <a:r>
              <a:rPr lang="en-US" dirty="0" smtClean="0"/>
              <a:t>The world looked different!</a:t>
            </a:r>
          </a:p>
          <a:p>
            <a:pPr lvl="1"/>
            <a:r>
              <a:rPr lang="en-US" dirty="0" smtClean="0"/>
              <a:t>Northern USA and Canada covered by ice (grey) </a:t>
            </a:r>
          </a:p>
          <a:p>
            <a:pPr lvl="1"/>
            <a:r>
              <a:rPr lang="en-US" dirty="0" smtClean="0"/>
              <a:t>Southern US covered by taiga (coniferous forest) and grassland</a:t>
            </a:r>
          </a:p>
          <a:p>
            <a:pPr lvl="1"/>
            <a:r>
              <a:rPr lang="en-US" dirty="0" smtClean="0"/>
              <a:t>Southern Europe was tundra </a:t>
            </a:r>
          </a:p>
          <a:p>
            <a:pPr marL="342900" lvl="1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583230" y="4350161"/>
            <a:ext cx="6230882" cy="2507839"/>
            <a:chOff x="707" y="2316"/>
            <a:chExt cx="2897" cy="1166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07" y="2316"/>
              <a:ext cx="2897" cy="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" y="2316"/>
              <a:ext cx="2900" cy="1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7047781" y="6518203"/>
            <a:ext cx="20962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Ray and Adams 2001</a:t>
            </a:r>
          </a:p>
        </p:txBody>
      </p:sp>
    </p:spTree>
    <p:extLst>
      <p:ext uri="{BB962C8B-B14F-4D97-AF65-F5344CB8AC3E}">
        <p14:creationId xmlns:p14="http://schemas.microsoft.com/office/powerpoint/2010/main" val="39673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Question </a:t>
            </a:r>
            <a:r>
              <a:rPr lang="en-US" sz="3200" b="1" dirty="0"/>
              <a:t>4</a:t>
            </a:r>
            <a:r>
              <a:rPr lang="en-US" sz="3200" dirty="0" smtClean="0"/>
              <a:t>: How can we compare the recent data to geologic history?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You’re</a:t>
            </a:r>
            <a:r>
              <a:rPr lang="en-US" sz="4000" baseline="0" dirty="0" smtClean="0"/>
              <a:t> off on a trip . . .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http://www.alanarnette.com/blog/wp-content/uploads/2010/11/vinsong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638800" cy="414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go to Google Maps, see the single image there.</a:t>
            </a:r>
          </a:p>
        </p:txBody>
      </p:sp>
      <p:pic>
        <p:nvPicPr>
          <p:cNvPr id="1030" name="Picture 6" descr="http://upload.wikimedia.org/wikipedia/commons/7/7c/Wostok-Station_core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4" y="914400"/>
            <a:ext cx="8741667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977" y="3016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Vostok</a:t>
            </a:r>
            <a:r>
              <a:rPr lang="en-US" sz="3200" dirty="0" smtClean="0"/>
              <a:t>,</a:t>
            </a:r>
            <a:r>
              <a:rPr lang="en-US" sz="3200" baseline="0" dirty="0" smtClean="0"/>
              <a:t> Antarctica</a:t>
            </a:r>
            <a:endParaRPr lang="en-US" sz="3200" dirty="0"/>
          </a:p>
        </p:txBody>
      </p:sp>
      <p:pic>
        <p:nvPicPr>
          <p:cNvPr id="1034" name="Picture 10" descr="Map shows location of Vostok (BBC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6" y="30162"/>
            <a:ext cx="219859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8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65126"/>
            <a:ext cx="7372350" cy="1325563"/>
          </a:xfrm>
        </p:spPr>
        <p:txBody>
          <a:bodyPr/>
          <a:lstStyle/>
          <a:p>
            <a:r>
              <a:rPr lang="en-US" dirty="0" smtClean="0"/>
              <a:t>You’re</a:t>
            </a:r>
            <a:r>
              <a:rPr lang="en-US" baseline="0" dirty="0" smtClean="0"/>
              <a:t> off on a trip . . 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6477000" cy="4525963"/>
          </a:xfrm>
        </p:spPr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should be worth it, since you’ll get to see Metallica play. . . 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7157" r="42857" b="4185"/>
          <a:stretch/>
        </p:blipFill>
        <p:spPr bwMode="auto">
          <a:xfrm>
            <a:off x="914400" y="0"/>
            <a:ext cx="7219208" cy="677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Steps in taking</a:t>
            </a:r>
            <a:r>
              <a:rPr lang="en-US" baseline="0" dirty="0" smtClean="0"/>
              <a:t> an ice core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://earthobservatory.nasa.gov/Features/Paleoclimatology_IceCores/Images/greenland_dri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6" y="408214"/>
            <a:ext cx="7567765" cy="62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53024" cy="1143000"/>
          </a:xfrm>
        </p:spPr>
        <p:txBody>
          <a:bodyPr/>
          <a:lstStyle/>
          <a:p>
            <a:r>
              <a:rPr lang="en-US" dirty="0" smtClean="0"/>
              <a:t>Core</a:t>
            </a:r>
            <a:r>
              <a:rPr lang="en-US" baseline="0" dirty="0" smtClean="0"/>
              <a:t>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ithfriendship.com/images/i/42955/Ice-core-p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610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NNyE9VFntGE/Tfq_vfVZOrI/AAAAAAAACgA/40RRbjILzEM/s400/P61602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37" y="2438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lobalchange.umich.edu/globalchange1/current/labs/Lab10_Vostok/Vostok_files/image0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61" y="936954"/>
            <a:ext cx="440055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65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Air bubbles contain gas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4284" y="4800600"/>
            <a:ext cx="4695336" cy="1630363"/>
          </a:xfrm>
        </p:spPr>
        <p:txBody>
          <a:bodyPr>
            <a:noAutofit/>
          </a:bodyPr>
          <a:lstStyle/>
          <a:p>
            <a:r>
              <a:rPr lang="en-US" dirty="0" smtClean="0"/>
              <a:t>Air bubbles</a:t>
            </a:r>
            <a:r>
              <a:rPr lang="en-US" baseline="0" dirty="0" smtClean="0"/>
              <a:t> trapped in the ice</a:t>
            </a:r>
            <a:r>
              <a:rPr lang="en-US" dirty="0" smtClean="0"/>
              <a:t> </a:t>
            </a:r>
            <a:r>
              <a:rPr lang="en-US" baseline="0" dirty="0" smtClean="0"/>
              <a:t>represent atmospheric</a:t>
            </a:r>
            <a:r>
              <a:rPr lang="en-US" dirty="0" smtClean="0"/>
              <a:t> chemistry. </a:t>
            </a:r>
            <a:endParaRPr lang="en-US" dirty="0"/>
          </a:p>
        </p:txBody>
      </p:sp>
      <p:pic>
        <p:nvPicPr>
          <p:cNvPr id="2052" name="Picture 4" descr="http://www.newscientist.com/data/images/ns/cms/dn8369/dn8369-1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90760"/>
            <a:ext cx="3095371" cy="29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0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Air temperature determined by water chemistry (oxygen</a:t>
            </a:r>
            <a:r>
              <a:rPr lang="en-US" sz="3600" baseline="0" dirty="0" smtClean="0"/>
              <a:t> isotope example)</a:t>
            </a:r>
            <a:endParaRPr lang="en-US" sz="3600" dirty="0"/>
          </a:p>
        </p:txBody>
      </p:sp>
      <p:pic>
        <p:nvPicPr>
          <p:cNvPr id="3074" name="Picture 2" descr="http://www.globalchange.umich.edu/globalchange1/current/labs/Lab10_Vostok/Vostok_files/image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136774"/>
            <a:ext cx="55816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3276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isotope ratios in the ice water reflect the climate’s temperature</a:t>
            </a:r>
          </a:p>
        </p:txBody>
      </p:sp>
    </p:spTree>
    <p:extLst>
      <p:ext uri="{BB962C8B-B14F-4D97-AF65-F5344CB8AC3E}">
        <p14:creationId xmlns:p14="http://schemas.microsoft.com/office/powerpoint/2010/main" val="66715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mtClean="0"/>
              <a:t>Question 4</a:t>
            </a:r>
            <a:r>
              <a:rPr lang="en-US" sz="3200" smtClean="0"/>
              <a:t>: </a:t>
            </a:r>
            <a:r>
              <a:rPr lang="en-US" sz="3200" dirty="0" smtClean="0"/>
              <a:t>How can we compare the recent data to geologic history?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00452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rgbClr val="FF0000"/>
                </a:solidFill>
              </a:rPr>
              <a:t>Activity C</a:t>
            </a:r>
            <a:r>
              <a:rPr lang="en-US" sz="3300" dirty="0">
                <a:solidFill>
                  <a:srgbClr val="FF0000"/>
                </a:solidFill>
              </a:rPr>
              <a:t>: What is the maximum rate of change </a:t>
            </a:r>
            <a:r>
              <a:rPr lang="en-US" sz="3300" dirty="0" smtClean="0">
                <a:solidFill>
                  <a:srgbClr val="FF0000"/>
                </a:solidFill>
              </a:rPr>
              <a:t>in the ice core record?</a:t>
            </a:r>
            <a:endParaRPr lang="en-US" sz="3300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312529"/>
            <a:ext cx="7886700" cy="35343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How do the data compare to current conditions in Antarctica?</a:t>
            </a:r>
          </a:p>
          <a:p>
            <a:r>
              <a:rPr lang="en-US" sz="2400" dirty="0" smtClean="0"/>
              <a:t>Find </a:t>
            </a:r>
            <a:r>
              <a:rPr lang="en-US" sz="2400" dirty="0"/>
              <a:t>the </a:t>
            </a:r>
            <a:r>
              <a:rPr lang="en-US" sz="2400" i="1" dirty="0"/>
              <a:t>fastest rate of change</a:t>
            </a:r>
            <a:r>
              <a:rPr lang="en-US" sz="2400" dirty="0"/>
              <a:t> </a:t>
            </a:r>
            <a:r>
              <a:rPr lang="en-US" sz="2400" dirty="0" smtClean="0"/>
              <a:t>in </a:t>
            </a:r>
            <a:r>
              <a:rPr lang="en-US" sz="2400" dirty="0"/>
              <a:t>the ice core data – graph the data first and then pull out a time with the fastest change:</a:t>
            </a:r>
          </a:p>
          <a:p>
            <a:pPr lvl="1"/>
            <a:r>
              <a:rPr lang="en-US" dirty="0" err="1"/>
              <a:t>Vostok</a:t>
            </a:r>
            <a:r>
              <a:rPr lang="en-US" dirty="0"/>
              <a:t> air temperature</a:t>
            </a:r>
          </a:p>
          <a:p>
            <a:pPr lvl="1"/>
            <a:r>
              <a:rPr lang="en-US" dirty="0" err="1"/>
              <a:t>Vostok</a:t>
            </a:r>
            <a:r>
              <a:rPr lang="en-US" dirty="0"/>
              <a:t> atmospheric </a:t>
            </a:r>
            <a:r>
              <a:rPr lang="en-US" dirty="0" smtClean="0"/>
              <a:t>CO</a:t>
            </a:r>
            <a:r>
              <a:rPr lang="en-US" baseline="-25000" dirty="0" smtClean="0"/>
              <a:t>2</a:t>
            </a:r>
          </a:p>
          <a:p>
            <a:r>
              <a:rPr lang="en-US" sz="2400" dirty="0" smtClean="0"/>
              <a:t>How do the pre-historic rates of change compare to current rates of change?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3287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x-none" sz="3200" dirty="0"/>
              <a:t>Solar irradiance</a:t>
            </a:r>
            <a:r>
              <a:rPr lang="en-US" altLang="x-none" sz="2400" dirty="0"/>
              <a:t>: </a:t>
            </a:r>
            <a:r>
              <a:rPr lang="en-US" altLang="x-none" sz="2800" dirty="0"/>
              <a:t>position relative to the sun (Milankovitch cycles)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1676400"/>
            <a:ext cx="3733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x-none" sz="2400"/>
              <a:t>The path of the earth around the sun and the angle of the earth vary at different time scales.</a:t>
            </a:r>
          </a:p>
          <a:p>
            <a:pPr eaLnBrk="1" hangingPunct="1">
              <a:buFontTx/>
              <a:buNone/>
            </a:pPr>
            <a:r>
              <a:rPr lang="en-US" altLang="x-none" sz="2400"/>
              <a:t>Has been important influence for glacial periods (every 100,000 years) over the past 500,000 years.</a:t>
            </a:r>
          </a:p>
        </p:txBody>
      </p:sp>
      <p:pic>
        <p:nvPicPr>
          <p:cNvPr id="7172" name="Picture 4" descr="milankovi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37941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4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229600" cy="5638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x-none">
                <a:solidFill>
                  <a:srgbClr val="F8F8F8"/>
                </a:solidFill>
              </a:rPr>
              <a:t>Temperature are higher than they have been in the last 500,000 years.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>
                <a:solidFill>
                  <a:srgbClr val="F8F8F8"/>
                </a:solidFill>
              </a:rPr>
              <a:t>Changes in atmospheric composition correspond with industrial development.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>
                <a:solidFill>
                  <a:srgbClr val="F8F8F8"/>
                </a:solidFill>
              </a:rPr>
              <a:t>The current rate of temperature change is greater than anything we have seen in the geologic record.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x-none">
                <a:solidFill>
                  <a:srgbClr val="F8F8F8"/>
                </a:solidFill>
              </a:rPr>
              <a:t>Models suggest that we could not achieve current temperatures unless human activity is considered.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US" altLang="x-none">
              <a:solidFill>
                <a:srgbClr val="F8F8F8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en-US" altLang="x-none">
              <a:solidFill>
                <a:srgbClr val="F8F8F8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52600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x-none" sz="3200"/>
              <a:t>How do we know that recent changes are due to human activity?</a:t>
            </a:r>
          </a:p>
        </p:txBody>
      </p:sp>
    </p:spTree>
    <p:extLst>
      <p:ext uri="{BB962C8B-B14F-4D97-AF65-F5344CB8AC3E}">
        <p14:creationId xmlns:p14="http://schemas.microsoft.com/office/powerpoint/2010/main" val="34787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>
            <a:spLocks noGrp="1" noChangeArrowheads="1"/>
          </p:cNvSpPr>
          <p:nvPr>
            <p:ph idx="1"/>
          </p:nvPr>
        </p:nvSpPr>
        <p:spPr>
          <a:xfrm>
            <a:off x="4972050" y="1543050"/>
            <a:ext cx="2857500" cy="1771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Increases in greenhouse gases.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Changes are relatively recent (past 200 years).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Rates of change are rapid.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CO</a:t>
            </a:r>
            <a:r>
              <a:rPr lang="en-US" altLang="en-US" sz="1200" baseline="-25000">
                <a:solidFill>
                  <a:srgbClr val="FFFFCC"/>
                </a:solidFill>
              </a:rPr>
              <a:t>2</a:t>
            </a:r>
            <a:r>
              <a:rPr lang="en-US" altLang="en-US" sz="1200">
                <a:solidFill>
                  <a:srgbClr val="FFFFCC"/>
                </a:solidFill>
              </a:rPr>
              <a:t> concentrations exceed that natural range over the past 650,000 years.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200">
                <a:solidFill>
                  <a:srgbClr val="FFFFCC"/>
                </a:solidFill>
              </a:rPr>
              <a:t>Since the early 1800</a:t>
            </a:r>
            <a:r>
              <a:rPr lang="ja-JP" altLang="en-US" sz="1200">
                <a:solidFill>
                  <a:srgbClr val="FFFFCC"/>
                </a:solidFill>
              </a:rPr>
              <a:t>’</a:t>
            </a:r>
            <a:r>
              <a:rPr lang="en-US" altLang="ja-JP" sz="1200">
                <a:solidFill>
                  <a:srgbClr val="FFFFCC"/>
                </a:solidFill>
              </a:rPr>
              <a:t>s, CO</a:t>
            </a:r>
            <a:r>
              <a:rPr lang="en-US" altLang="ja-JP" sz="1200" baseline="-25000">
                <a:solidFill>
                  <a:srgbClr val="FFFFCC"/>
                </a:solidFill>
              </a:rPr>
              <a:t>2</a:t>
            </a:r>
            <a:r>
              <a:rPr lang="en-US" altLang="ja-JP" sz="1200">
                <a:solidFill>
                  <a:srgbClr val="FFFFCC"/>
                </a:solidFill>
              </a:rPr>
              <a:t> concentrations have risen from 280 to 379 parts per million… </a:t>
            </a:r>
            <a:endParaRPr lang="en-US" altLang="en-US" sz="1200">
              <a:solidFill>
                <a:srgbClr val="FFFFCC"/>
              </a:solidFill>
            </a:endParaRPr>
          </a:p>
        </p:txBody>
      </p:sp>
      <p:grpSp>
        <p:nvGrpSpPr>
          <p:cNvPr id="27656" name="Group 16"/>
          <p:cNvGrpSpPr>
            <a:grpSpLocks noChangeAspect="1"/>
          </p:cNvGrpSpPr>
          <p:nvPr/>
        </p:nvGrpSpPr>
        <p:grpSpPr bwMode="auto">
          <a:xfrm>
            <a:off x="47370" y="1316611"/>
            <a:ext cx="3334261" cy="2314956"/>
            <a:chOff x="3216" y="336"/>
            <a:chExt cx="2208" cy="1533"/>
          </a:xfrm>
        </p:grpSpPr>
        <p:pic>
          <p:nvPicPr>
            <p:cNvPr id="27664" name="Picture 9" descr="fig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84"/>
              <a:ext cx="2208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Rectangle 15"/>
            <p:cNvSpPr>
              <a:spLocks noChangeArrowheads="1"/>
            </p:cNvSpPr>
            <p:nvPr/>
          </p:nvSpPr>
          <p:spPr bwMode="auto">
            <a:xfrm>
              <a:off x="3264" y="336"/>
              <a:ext cx="43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332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298615"/>
            <a:ext cx="3371850" cy="231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5" name="Text Box 21"/>
          <p:cNvSpPr txBox="1">
            <a:spLocks noChangeArrowheads="1"/>
          </p:cNvSpPr>
          <p:nvPr/>
        </p:nvSpPr>
        <p:spPr bwMode="auto">
          <a:xfrm>
            <a:off x="3503473" y="3631567"/>
            <a:ext cx="2223063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3.</a:t>
            </a:r>
            <a:r>
              <a:rPr lang="en-US" sz="2475" dirty="0">
                <a:latin typeface="Helvetica" charset="0"/>
              </a:rPr>
              <a:t> Models</a:t>
            </a:r>
          </a:p>
        </p:txBody>
      </p:sp>
      <p:sp>
        <p:nvSpPr>
          <p:cNvPr id="13326" name="Text Box 22"/>
          <p:cNvSpPr txBox="1">
            <a:spLocks noChangeArrowheads="1"/>
          </p:cNvSpPr>
          <p:nvPr/>
        </p:nvSpPr>
        <p:spPr bwMode="auto">
          <a:xfrm>
            <a:off x="340007" y="853000"/>
            <a:ext cx="2520387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1.</a:t>
            </a:r>
            <a:r>
              <a:rPr lang="en-US" sz="2475" dirty="0">
                <a:latin typeface="Helvetica" charset="0"/>
              </a:rPr>
              <a:t> Correlations</a:t>
            </a:r>
          </a:p>
        </p:txBody>
      </p:sp>
      <p:sp>
        <p:nvSpPr>
          <p:cNvPr id="13327" name="Text Box 23"/>
          <p:cNvSpPr txBox="1">
            <a:spLocks noChangeArrowheads="1"/>
          </p:cNvSpPr>
          <p:nvPr/>
        </p:nvSpPr>
        <p:spPr bwMode="auto">
          <a:xfrm>
            <a:off x="5653509" y="836516"/>
            <a:ext cx="3122995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75" b="1" dirty="0">
                <a:latin typeface="Helvetica" charset="0"/>
              </a:rPr>
              <a:t>2.</a:t>
            </a:r>
            <a:r>
              <a:rPr lang="en-US" sz="2475" dirty="0">
                <a:latin typeface="Helvetica" charset="0"/>
              </a:rPr>
              <a:t> Rates of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4173" r="21389" b="30869"/>
          <a:stretch/>
        </p:blipFill>
        <p:spPr>
          <a:xfrm>
            <a:off x="1256003" y="4089758"/>
            <a:ext cx="3338967" cy="26120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64601" r="14496" b="12774"/>
          <a:stretch/>
        </p:blipFill>
        <p:spPr>
          <a:xfrm>
            <a:off x="4430836" y="4348210"/>
            <a:ext cx="4650330" cy="1119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7632" y="64227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IPCC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one really big snow storm indicate that the climate is getting colder?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2458588" cy="3535553"/>
          </a:xfrm>
        </p:spPr>
        <p:txBody>
          <a:bodyPr>
            <a:noAutofit/>
          </a:bodyPr>
          <a:lstStyle/>
          <a:p>
            <a:r>
              <a:rPr lang="en-US" dirty="0" smtClean="0"/>
              <a:t>Arctic Avenue, Atlantic City, NJ</a:t>
            </a:r>
          </a:p>
          <a:p>
            <a:r>
              <a:rPr lang="en-US" dirty="0" smtClean="0"/>
              <a:t>Jan 2014</a:t>
            </a:r>
          </a:p>
          <a:p>
            <a:endParaRPr lang="en-US" dirty="0" smtClean="0"/>
          </a:p>
          <a:p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http://www.ctvnews.ca/world/deadly-storm-lashes-u-s-northeast-1-900-flights-grounded-1.1616156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370" t="11196" r="11666" b="48271"/>
          <a:stretch/>
        </p:blipFill>
        <p:spPr>
          <a:xfrm>
            <a:off x="3087238" y="2125267"/>
            <a:ext cx="5819483" cy="37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The extreme weather, with temperatures reaching -20°F with wind chill and 2 feet of snow reinforces doubts that global warming is caused by humans.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Do you believe this statement? 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14285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600200"/>
            <a:ext cx="6934200" cy="4525963"/>
          </a:xfrm>
        </p:spPr>
        <p:txBody>
          <a:bodyPr/>
          <a:lstStyle/>
          <a:p>
            <a:pPr eaLnBrk="1" hangingPunct="1"/>
            <a:r>
              <a:rPr lang="en-US" altLang="x-none"/>
              <a:t>Past temperatures on earth</a:t>
            </a:r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7818438" y="6553200"/>
            <a:ext cx="1325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400"/>
              <a:t>Barrett (2003) </a:t>
            </a:r>
          </a:p>
        </p:txBody>
      </p:sp>
      <p:pic>
        <p:nvPicPr>
          <p:cNvPr id="3077" name="Picture 7" descr="image2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57225"/>
            <a:ext cx="86106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8862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3200" dirty="0"/>
              <a:t>Solar irradiance: </a:t>
            </a:r>
            <a:r>
              <a:rPr lang="en-US" altLang="x-none" sz="2800" dirty="0"/>
              <a:t>Sunspot cycles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209800"/>
            <a:ext cx="28956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/>
              <a:t>Sunspots – reflect magnetic activity of sun, and sun’s brightness.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/>
              <a:t>Approximately an 11 year cycle </a:t>
            </a:r>
            <a:r>
              <a:rPr lang="en-US" altLang="x-none">
                <a:solidFill>
                  <a:schemeClr val="bg1"/>
                </a:solidFill>
              </a:rPr>
              <a:t>(9-13)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solidFill>
                  <a:schemeClr val="bg1"/>
                </a:solidFill>
              </a:rPr>
              <a:t>Maunder minimum coincides with the Little Ice Age.</a:t>
            </a:r>
          </a:p>
        </p:txBody>
      </p:sp>
      <p:pic>
        <p:nvPicPr>
          <p:cNvPr id="8196" name="Picture 4" descr="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"/>
            <a:ext cx="48006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640px-Solar_Cycle_Vari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33600"/>
            <a:ext cx="56388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360" y="365126"/>
            <a:ext cx="7886700" cy="1325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x-none" sz="3200"/>
              <a:t>Reflection of energy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Albedo (reflectivity)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/>
              <a:t>Lighter things reflect more light energy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/>
              <a:t>Darker things absorb more light energy (heat)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 dirty="0">
                <a:solidFill>
                  <a:schemeClr val="bg1"/>
                </a:solidFill>
              </a:rPr>
              <a:t>(Creates positive feedback)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	Aerosols lead to increased reflection of solar radiation.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2400" dirty="0"/>
              <a:t>		Volcanic activity </a:t>
            </a:r>
            <a:r>
              <a:rPr lang="en-US" altLang="x-none" sz="2400" dirty="0">
                <a:ea typeface="Arial" charset="0"/>
                <a:cs typeface="Arial" charset="0"/>
              </a:rPr>
              <a:t>→ 	cooling</a:t>
            </a:r>
            <a:r>
              <a:rPr lang="en-US" altLang="x-none" sz="2400" dirty="0"/>
              <a:t>.</a:t>
            </a:r>
          </a:p>
        </p:txBody>
      </p:sp>
      <p:pic>
        <p:nvPicPr>
          <p:cNvPr id="5124" name="Picture 4" descr="for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27150"/>
            <a:ext cx="3886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Line 5"/>
          <p:cNvSpPr>
            <a:spLocks noChangeShapeType="1"/>
          </p:cNvSpPr>
          <p:nvPr/>
        </p:nvSpPr>
        <p:spPr bwMode="auto">
          <a:xfrm flipH="1">
            <a:off x="6019800" y="685800"/>
            <a:ext cx="1905000" cy="18288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H="1" flipV="1">
            <a:off x="5334000" y="1600200"/>
            <a:ext cx="685800" cy="9144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7467600" y="762000"/>
            <a:ext cx="609600" cy="2286000"/>
          </a:xfrm>
          <a:prstGeom prst="line">
            <a:avLst/>
          </a:prstGeom>
          <a:noFill/>
          <a:ln w="38100" cap="rnd">
            <a:solidFill>
              <a:srgbClr val="FF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 rot="3179611">
            <a:off x="7801769" y="275431"/>
            <a:ext cx="641350" cy="700088"/>
          </a:xfrm>
          <a:prstGeom prst="irregularSeal2">
            <a:avLst/>
          </a:prstGeom>
          <a:solidFill>
            <a:srgbClr val="FFCC00"/>
          </a:solidFill>
          <a:ln w="9525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x-none" altLang="x-none"/>
          </a:p>
        </p:txBody>
      </p:sp>
      <p:pic>
        <p:nvPicPr>
          <p:cNvPr id="5129" name="Picture 9" descr="pinatub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87800"/>
            <a:ext cx="3886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9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Atmospheric composition</a:t>
            </a:r>
            <a:r>
              <a:rPr lang="en-US" sz="3200" dirty="0" smtClean="0"/>
              <a:t>	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Gasses in the atmosphere influence temperature</a:t>
            </a:r>
          </a:p>
          <a:p>
            <a:r>
              <a:rPr lang="en-US" dirty="0" smtClean="0"/>
              <a:t>Diagram the greenhouse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86915"/>
            <a:ext cx="2895600" cy="1020762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x-none" sz="3200" dirty="0"/>
              <a:t>How global warming works</a:t>
            </a:r>
            <a:endParaRPr lang="en-US" altLang="x-none" sz="28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12477"/>
            <a:ext cx="2895600" cy="4525963"/>
          </a:xfrm>
        </p:spPr>
        <p:txBody>
          <a:bodyPr/>
          <a:lstStyle/>
          <a:p>
            <a:pPr marL="234950" indent="-234950" eaLnBrk="1" hangingPunct="1">
              <a:lnSpc>
                <a:spcPct val="80000"/>
              </a:lnSpc>
              <a:buFontTx/>
              <a:buNone/>
            </a:pPr>
            <a:r>
              <a:rPr lang="en-US" altLang="x-none" dirty="0"/>
              <a:t>The greenhouse effect: Energy is retained.</a:t>
            </a:r>
          </a:p>
          <a:p>
            <a:pPr marL="234950" indent="-234950" eaLnBrk="1" hangingPunct="1"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 marL="234950" indent="-234950" eaLnBrk="1" hangingPunct="1">
              <a:lnSpc>
                <a:spcPct val="80000"/>
              </a:lnSpc>
            </a:pPr>
            <a:r>
              <a:rPr lang="en-US" altLang="x-none" dirty="0"/>
              <a:t>Gases in the atmosphere trap heat.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CO</a:t>
            </a:r>
            <a:r>
              <a:rPr lang="en-US" altLang="x-none" baseline="-25000" dirty="0"/>
              <a:t>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CH</a:t>
            </a:r>
            <a:r>
              <a:rPr lang="en-US" altLang="x-none" baseline="-25000" dirty="0"/>
              <a:t>4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 err="1"/>
              <a:t>NO</a:t>
            </a:r>
            <a:r>
              <a:rPr lang="en-US" altLang="x-none" baseline="-25000" dirty="0" err="1"/>
              <a:t>x</a:t>
            </a:r>
            <a:r>
              <a:rPr lang="en-US" altLang="x-none" dirty="0" err="1"/>
              <a:t>s</a:t>
            </a:r>
            <a:endParaRPr lang="en-US" altLang="x-none" dirty="0"/>
          </a:p>
          <a:p>
            <a:pPr lvl="1" eaLnBrk="1" hangingPunct="1">
              <a:lnSpc>
                <a:spcPct val="80000"/>
              </a:lnSpc>
            </a:pPr>
            <a:r>
              <a:rPr lang="en-US" altLang="x-none" dirty="0"/>
              <a:t>CFCs</a:t>
            </a:r>
          </a:p>
        </p:txBody>
      </p:sp>
      <p:pic>
        <p:nvPicPr>
          <p:cNvPr id="6148" name="Picture 6" descr="greenhouseeffectexpla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619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9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we know this global temperature?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Hansen et al. 2010 from Goddard Institute for Space Studies, NASA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pubs.giss.nasa.gov/docs/2010/2010_Hansen_etal_1.pdf</a:t>
            </a:r>
            <a:endParaRPr lang="en-US" dirty="0" smtClean="0"/>
          </a:p>
          <a:p>
            <a:r>
              <a:rPr lang="en-US" dirty="0" smtClean="0"/>
              <a:t>Compiled different datasets from weather stations all over the world.  </a:t>
            </a:r>
          </a:p>
          <a:p>
            <a:r>
              <a:rPr lang="en-US" dirty="0" smtClean="0"/>
              <a:t>Used a model to interpolate (smooth) data for land</a:t>
            </a:r>
          </a:p>
          <a:p>
            <a:r>
              <a:rPr lang="en-US" dirty="0" smtClean="0"/>
              <a:t>Use bucket (ships) and satellite measurements calibrated with ship measurements for the ocean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Question 1</a:t>
            </a:r>
            <a:r>
              <a:rPr lang="en-US" sz="3200" dirty="0" smtClean="0"/>
              <a:t>: Is this global temperature changing over time? Is earth ‘warming’? If so, at what rate?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25" dirty="0"/>
              <a:t>How do we determine if something is changing? </a:t>
            </a:r>
            <a:r>
              <a:rPr lang="en-US" sz="2625" dirty="0" smtClean="0"/>
              <a:t>The easiest way is to look at average trend over time. We </a:t>
            </a:r>
            <a:r>
              <a:rPr lang="en-US" sz="2625" dirty="0"/>
              <a:t>apply a mathematical relationship to look at trends over time.</a:t>
            </a:r>
          </a:p>
          <a:p>
            <a:pPr marL="0" indent="0">
              <a:buNone/>
            </a:pPr>
            <a:endParaRPr lang="en-US" sz="2625" dirty="0"/>
          </a:p>
        </p:txBody>
      </p:sp>
    </p:spTree>
    <p:extLst>
      <p:ext uri="{BB962C8B-B14F-4D97-AF65-F5344CB8AC3E}">
        <p14:creationId xmlns:p14="http://schemas.microsoft.com/office/powerpoint/2010/main" val="15776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</TotalTime>
  <Words>1179</Words>
  <Application>Microsoft Macintosh PowerPoint</Application>
  <PresentationFormat>On-screen Show (4:3)</PresentationFormat>
  <Paragraphs>164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MS PGothic</vt:lpstr>
      <vt:lpstr>ＭＳ Ｐゴシック</vt:lpstr>
      <vt:lpstr>Times New Roman</vt:lpstr>
      <vt:lpstr>游ゴシック</vt:lpstr>
      <vt:lpstr>Office Theme</vt:lpstr>
      <vt:lpstr>Project EDDIE: Climate Change</vt:lpstr>
      <vt:lpstr>What controls the Earth’s temperature?</vt:lpstr>
      <vt:lpstr>Solar irradiance: position relative to the sun (Milankovitch cycles)</vt:lpstr>
      <vt:lpstr>Solar irradiance: Sunspot cycles</vt:lpstr>
      <vt:lpstr>Reflection of energy</vt:lpstr>
      <vt:lpstr>Atmospheric composition </vt:lpstr>
      <vt:lpstr>How global warming works</vt:lpstr>
      <vt:lpstr>How do we know this global temperature?</vt:lpstr>
      <vt:lpstr>Question 1: Is this global temperature changing over time? Is earth ‘warming’? If so, at what rate?</vt:lpstr>
      <vt:lpstr>PowerPoint Presentation</vt:lpstr>
      <vt:lpstr>PowerPoint Presentation</vt:lpstr>
      <vt:lpstr>PowerPoint Presentation</vt:lpstr>
      <vt:lpstr>PowerPoint Presentation</vt:lpstr>
      <vt:lpstr>Question 1: Is this global temperature changing over time? Is earth ‘warming’? If so, at what rate?</vt:lpstr>
      <vt:lpstr>Question 2: What might be causing this change in global average temperature?</vt:lpstr>
      <vt:lpstr>PowerPoint Presentation</vt:lpstr>
      <vt:lpstr>Mauna Loa CO2 dataset</vt:lpstr>
      <vt:lpstr>PowerPoint Presentation</vt:lpstr>
      <vt:lpstr>PowerPoint Presentation</vt:lpstr>
      <vt:lpstr>But this is only recent history…</vt:lpstr>
      <vt:lpstr>Question 4: How can we compare the recent data to geologic history?</vt:lpstr>
      <vt:lpstr>You’re off on a trip . . . </vt:lpstr>
      <vt:lpstr>Vostok, Antarctica</vt:lpstr>
      <vt:lpstr>You’re off on a trip . . . </vt:lpstr>
      <vt:lpstr>Steps in taking an ice core</vt:lpstr>
      <vt:lpstr>Core processing</vt:lpstr>
      <vt:lpstr>Air bubbles contain gas</vt:lpstr>
      <vt:lpstr>Air temperature determined by water chemistry (oxygen isotope example)</vt:lpstr>
      <vt:lpstr>Question 4: How can we compare the recent data to geologic history?</vt:lpstr>
      <vt:lpstr>How do we know that recent changes are due to human activity?</vt:lpstr>
      <vt:lpstr>PowerPoint Presentation</vt:lpstr>
      <vt:lpstr>Does one really big snow storm indicate that the climate is getting colder?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controls the earth’s temperature?</dc:title>
  <dc:creator>DCR</dc:creator>
  <cp:lastModifiedBy>O'Reilly, Catherine</cp:lastModifiedBy>
  <cp:revision>71</cp:revision>
  <dcterms:created xsi:type="dcterms:W3CDTF">2014-07-10T15:52:11Z</dcterms:created>
  <dcterms:modified xsi:type="dcterms:W3CDTF">2017-07-31T14:19:40Z</dcterms:modified>
</cp:coreProperties>
</file>